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sldIdLst>
    <p:sldId id="776" r:id="rId2"/>
    <p:sldId id="873" r:id="rId3"/>
    <p:sldId id="938" r:id="rId4"/>
    <p:sldId id="971" r:id="rId5"/>
    <p:sldId id="970" r:id="rId6"/>
    <p:sldId id="972" r:id="rId7"/>
    <p:sldId id="974" r:id="rId8"/>
    <p:sldId id="975" r:id="rId9"/>
    <p:sldId id="976" r:id="rId10"/>
    <p:sldId id="973" r:id="rId11"/>
    <p:sldId id="937" r:id="rId12"/>
    <p:sldId id="940" r:id="rId13"/>
    <p:sldId id="977" r:id="rId14"/>
    <p:sldId id="978" r:id="rId15"/>
    <p:sldId id="980" r:id="rId16"/>
    <p:sldId id="982" r:id="rId17"/>
    <p:sldId id="983" r:id="rId18"/>
    <p:sldId id="267" r:id="rId19"/>
    <p:sldId id="988" r:id="rId20"/>
    <p:sldId id="984" r:id="rId21"/>
    <p:sldId id="987" r:id="rId22"/>
    <p:sldId id="268" r:id="rId23"/>
    <p:sldId id="986" r:id="rId24"/>
    <p:sldId id="967" r:id="rId25"/>
    <p:sldId id="968" r:id="rId26"/>
    <p:sldId id="979" r:id="rId27"/>
    <p:sldId id="985" r:id="rId28"/>
    <p:sldId id="876" r:id="rId29"/>
    <p:sldId id="908" r:id="rId30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9C"/>
    <a:srgbClr val="030433"/>
    <a:srgbClr val="000000"/>
    <a:srgbClr val="014182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2" autoAdjust="0"/>
    <p:restoredTop sz="83265" autoAdjust="0"/>
  </p:normalViewPr>
  <p:slideViewPr>
    <p:cSldViewPr snapToGrid="0">
      <p:cViewPr varScale="1">
        <p:scale>
          <a:sx n="52" d="100"/>
          <a:sy n="52" d="100"/>
        </p:scale>
        <p:origin x="1200" y="448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21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4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60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0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66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0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9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April 29,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April 29,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April 29,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April 29,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7F149-3EE4-CD41-B5D8-0203A640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EF19-FB86-7144-8328-E636FE42A8AE}" type="datetimeFigureOut">
              <a:rPr lang="en-US" smtClean="0"/>
              <a:t>4/29/22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6C36-8212-C543-9DD5-3356876B1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E51B4-16D1-C94C-8D25-EB04934F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26DE-3370-444A-9D25-21CBB81C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  <p:sldLayoutId id="2147483851" r:id="rId32"/>
  </p:sldLayoutIdLst>
  <p:transition spd="slow">
    <p:push dir="u"/>
  </p:transition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programiz.com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bit.ly/3vT6LbR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501815" y="8044743"/>
            <a:ext cx="6567624" cy="88545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#19 - 20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CB91B8-3DBF-DD44-8795-29CCF34D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F0032-0359-8048-B9F8-E0CB3679F4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Code Reading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A6C250-8891-034A-AFA1-43F232C1A36C}"/>
              </a:ext>
            </a:extLst>
          </p:cNvPr>
          <p:cNvSpPr/>
          <p:nvPr/>
        </p:nvSpPr>
        <p:spPr>
          <a:xfrm>
            <a:off x="1495519" y="4022717"/>
            <a:ext cx="22171305" cy="569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171" lvl="1">
              <a:lnSpc>
                <a:spcPct val="100000"/>
              </a:lnSpc>
              <a:spcAft>
                <a:spcPts val="0"/>
              </a:spcAft>
            </a:pPr>
            <a:r>
              <a:rPr lang="en-US" sz="6600" dirty="0"/>
              <a:t>a = int(input(“Enter a number between 1 and 100:\n”))</a:t>
            </a:r>
          </a:p>
          <a:p>
            <a:pPr marL="914171" lvl="1">
              <a:lnSpc>
                <a:spcPct val="100000"/>
              </a:lnSpc>
              <a:spcAft>
                <a:spcPts val="0"/>
              </a:spcAft>
            </a:pPr>
            <a:endParaRPr lang="en-US" sz="6600" dirty="0"/>
          </a:p>
          <a:p>
            <a:pPr marL="914171" lvl="1">
              <a:lnSpc>
                <a:spcPct val="120000"/>
              </a:lnSpc>
              <a:spcAft>
                <a:spcPts val="0"/>
              </a:spcAft>
            </a:pPr>
            <a:r>
              <a:rPr lang="en-US" sz="6600" dirty="0"/>
              <a:t>b = int(input(“Enter another number between 1 and 100:\n”))</a:t>
            </a:r>
          </a:p>
          <a:p>
            <a:pPr marL="914171" lvl="1">
              <a:lnSpc>
                <a:spcPct val="120000"/>
              </a:lnSpc>
              <a:spcAft>
                <a:spcPts val="0"/>
              </a:spcAft>
            </a:pPr>
            <a:endParaRPr lang="en-US" sz="6600" dirty="0"/>
          </a:p>
          <a:p>
            <a:pPr marL="914171" lvl="1">
              <a:lnSpc>
                <a:spcPct val="120000"/>
              </a:lnSpc>
              <a:spcAft>
                <a:spcPts val="0"/>
              </a:spcAft>
            </a:pPr>
            <a:r>
              <a:rPr lang="en-US" sz="6600" dirty="0"/>
              <a:t>print (</a:t>
            </a:r>
            <a:r>
              <a:rPr lang="en-US" sz="6600" dirty="0" err="1"/>
              <a:t>f”When</a:t>
            </a:r>
            <a:r>
              <a:rPr lang="en-US" sz="6600" dirty="0"/>
              <a:t> I add them together, I get:{</a:t>
            </a:r>
            <a:r>
              <a:rPr lang="en-US" sz="6600" dirty="0" err="1"/>
              <a:t>a+b</a:t>
            </a:r>
            <a:r>
              <a:rPr lang="en-US" sz="6600" dirty="0"/>
              <a:t>}”)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2A90A-3203-E041-9F2E-FEB2EED28D50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271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1028" name="Picture 4" descr="Python Logo transparent PNG - StickPNG">
            <a:extLst>
              <a:ext uri="{FF2B5EF4-FFF2-40B4-BE49-F238E27FC236}">
                <a16:creationId xmlns:a16="http://schemas.microsoft.com/office/drawing/2014/main" id="{82E53A1C-83C5-E143-8B50-B305FFB2F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76" y="1821597"/>
            <a:ext cx="7511016" cy="748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4569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2B0E2-74C5-C94C-8A60-9C007D62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2DAB6-6DEE-EA48-A168-33E6DFB911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Using an online code editor and compiler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D480B-ACBE-6C4B-A525-04E8009FDB6A}"/>
              </a:ext>
            </a:extLst>
          </p:cNvPr>
          <p:cNvSpPr/>
          <p:nvPr/>
        </p:nvSpPr>
        <p:spPr>
          <a:xfrm>
            <a:off x="1837859" y="3704330"/>
            <a:ext cx="1508425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0" indent="-1143000">
              <a:buAutoNum type="arabicPeriod"/>
            </a:pPr>
            <a:r>
              <a:rPr lang="en-US" sz="7200" dirty="0"/>
              <a:t>Go to: </a:t>
            </a:r>
            <a:r>
              <a:rPr lang="en-US" sz="7200" dirty="0">
                <a:hlinkClick r:id="rId2"/>
              </a:rPr>
              <a:t>https://www.programiz.com</a:t>
            </a:r>
            <a:endParaRPr lang="en-US" sz="7200" dirty="0"/>
          </a:p>
          <a:p>
            <a:pPr marL="1143000" indent="-1143000">
              <a:buAutoNum type="arabicPeriod"/>
            </a:pPr>
            <a:r>
              <a:rPr lang="en-US" sz="7200" dirty="0"/>
              <a:t>Find and click this button:</a:t>
            </a:r>
            <a:endParaRPr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E2738-5370-6D4C-909A-7446365510BE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2B3AAA-BCE9-694D-BD11-4F0A6884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75" y="6250932"/>
            <a:ext cx="13223875" cy="684505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338FF7-2409-DF4E-98E3-FE483FF64D44}"/>
              </a:ext>
            </a:extLst>
          </p:cNvPr>
          <p:cNvSpPr/>
          <p:nvPr/>
        </p:nvSpPr>
        <p:spPr>
          <a:xfrm>
            <a:off x="10376016" y="10247988"/>
            <a:ext cx="4235334" cy="1477291"/>
          </a:xfrm>
          <a:custGeom>
            <a:avLst/>
            <a:gdLst>
              <a:gd name="connsiteX0" fmla="*/ 0 w 4235334"/>
              <a:gd name="connsiteY0" fmla="*/ 738646 h 1477291"/>
              <a:gd name="connsiteX1" fmla="*/ 2117667 w 4235334"/>
              <a:gd name="connsiteY1" fmla="*/ 0 h 1477291"/>
              <a:gd name="connsiteX2" fmla="*/ 4235334 w 4235334"/>
              <a:gd name="connsiteY2" fmla="*/ 738646 h 1477291"/>
              <a:gd name="connsiteX3" fmla="*/ 2117667 w 4235334"/>
              <a:gd name="connsiteY3" fmla="*/ 1477292 h 1477291"/>
              <a:gd name="connsiteX4" fmla="*/ 0 w 4235334"/>
              <a:gd name="connsiteY4" fmla="*/ 738646 h 147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5334" h="1477291" extrusionOk="0">
                <a:moveTo>
                  <a:pt x="0" y="738646"/>
                </a:moveTo>
                <a:cubicBezTo>
                  <a:pt x="-193968" y="211059"/>
                  <a:pt x="766719" y="68080"/>
                  <a:pt x="2117667" y="0"/>
                </a:cubicBezTo>
                <a:cubicBezTo>
                  <a:pt x="3332684" y="9571"/>
                  <a:pt x="4215751" y="331326"/>
                  <a:pt x="4235334" y="738646"/>
                </a:cubicBezTo>
                <a:cubicBezTo>
                  <a:pt x="4127818" y="1251585"/>
                  <a:pt x="3265396" y="1597933"/>
                  <a:pt x="2117667" y="1477292"/>
                </a:cubicBezTo>
                <a:cubicBezTo>
                  <a:pt x="907654" y="1455157"/>
                  <a:pt x="65210" y="1177747"/>
                  <a:pt x="0" y="738646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9863798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CB91B8-3DBF-DD44-8795-29CCF34D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WARMUP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F0032-0359-8048-B9F8-E0CB3679F4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Practice Makes Perfect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2A90A-3203-E041-9F2E-FEB2EED28D50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E122AF3-5CF4-474D-B3EA-6DC5770A7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</p:spPr>
        <p:txBody>
          <a:bodyPr>
            <a:normAutofit fontScale="92500"/>
          </a:bodyPr>
          <a:lstStyle/>
          <a:p>
            <a:r>
              <a:rPr lang="en-US" sz="5400" dirty="0"/>
              <a:t>Make an app that creates a new band name!</a:t>
            </a:r>
          </a:p>
          <a:p>
            <a:pPr marL="1828571" lvl="1" indent="-914400">
              <a:buFont typeface="+mj-lt"/>
              <a:buAutoNum type="arabicPeriod"/>
            </a:pPr>
            <a:r>
              <a:rPr lang="en-US" sz="5400" dirty="0"/>
              <a:t>Print the name of your app (e.g., print (“**Band Name Maker**\n”)</a:t>
            </a:r>
          </a:p>
          <a:p>
            <a:pPr marL="1828571" lvl="1" indent="-914400">
              <a:buFont typeface="+mj-lt"/>
              <a:buAutoNum type="arabicPeriod"/>
            </a:pPr>
            <a:r>
              <a:rPr lang="en-US" sz="5400" dirty="0"/>
              <a:t>Create a variable called “city” and ask user to input their favorite city.</a:t>
            </a:r>
          </a:p>
          <a:p>
            <a:pPr marL="1828571" lvl="1" indent="-914400">
              <a:buFont typeface="+mj-lt"/>
              <a:buAutoNum type="arabicPeriod"/>
            </a:pPr>
            <a:r>
              <a:rPr lang="en-US" sz="5400" dirty="0"/>
              <a:t>Create a variable called “pet” and ask user to input their favorite pet. </a:t>
            </a:r>
          </a:p>
          <a:p>
            <a:pPr marL="1828571" lvl="1" indent="-914400">
              <a:buFont typeface="+mj-lt"/>
              <a:buAutoNum type="arabicPeriod"/>
            </a:pPr>
            <a:r>
              <a:rPr lang="en-US" sz="5400" dirty="0"/>
              <a:t>Combine the variables to create a new band name, using print (f””).</a:t>
            </a:r>
          </a:p>
        </p:txBody>
      </p:sp>
    </p:spTree>
    <p:extLst>
      <p:ext uri="{BB962C8B-B14F-4D97-AF65-F5344CB8AC3E}">
        <p14:creationId xmlns:p14="http://schemas.microsoft.com/office/powerpoint/2010/main" val="8682865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ECA0EF-DA43-6743-AC0A-0673D679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IF-THEN-ELSE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BC710-6DD8-E648-A8C7-EBA8399F92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Read this Code!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0FF6D-D163-BE46-BE36-35C50D27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3704329"/>
            <a:ext cx="21828366" cy="7394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34A13-EE0A-3941-A6E2-D47D3C8F318E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132E4C-B811-8148-BD55-DE18DBE5DA43}"/>
              </a:ext>
            </a:extLst>
          </p:cNvPr>
          <p:cNvSpPr/>
          <p:nvPr/>
        </p:nvSpPr>
        <p:spPr>
          <a:xfrm>
            <a:off x="11919066" y="114032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111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3CE36D-6161-574D-87BC-03240B177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6" y="4143374"/>
            <a:ext cx="6589058" cy="5215779"/>
          </a:xfrm>
        </p:spPr>
        <p:txBody>
          <a:bodyPr>
            <a:noAutofit/>
          </a:bodyPr>
          <a:lstStyle/>
          <a:p>
            <a:r>
              <a:rPr lang="en-US" sz="5400" dirty="0"/>
              <a:t>If &lt;something is true&gt;:</a:t>
            </a:r>
          </a:p>
          <a:p>
            <a:r>
              <a:rPr lang="en-US" sz="5400" dirty="0"/>
              <a:t>	&lt;do this&gt;</a:t>
            </a:r>
          </a:p>
          <a:p>
            <a:r>
              <a:rPr lang="en-US" sz="5400" dirty="0"/>
              <a:t>Else:</a:t>
            </a:r>
          </a:p>
          <a:p>
            <a:r>
              <a:rPr lang="en-US" sz="5400" dirty="0"/>
              <a:t>	&lt;do that&gt;</a:t>
            </a:r>
          </a:p>
          <a:p>
            <a:endParaRPr lang="en-US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CA0EF-DA43-6743-AC0A-0673D679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BC710-6DD8-E648-A8C7-EBA8399F92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If-Then-Else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434A13-EE0A-3941-A6E2-D47D3C8F318E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132E4C-B811-8148-BD55-DE18DBE5DA43}"/>
              </a:ext>
            </a:extLst>
          </p:cNvPr>
          <p:cNvSpPr/>
          <p:nvPr/>
        </p:nvSpPr>
        <p:spPr>
          <a:xfrm>
            <a:off x="11919066" y="114032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CE2A7D2-84CC-B143-A06C-BDDB5304120A}"/>
              </a:ext>
            </a:extLst>
          </p:cNvPr>
          <p:cNvSpPr txBox="1">
            <a:spLocks/>
          </p:cNvSpPr>
          <p:nvPr/>
        </p:nvSpPr>
        <p:spPr>
          <a:xfrm>
            <a:off x="12250270" y="4143374"/>
            <a:ext cx="8404411" cy="95726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b="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b="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b="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b="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b="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If &lt;something is true&gt;:</a:t>
            </a:r>
          </a:p>
          <a:p>
            <a:r>
              <a:rPr lang="en-US" sz="5400" dirty="0"/>
              <a:t>	&lt;do this&gt;</a:t>
            </a:r>
          </a:p>
          <a:p>
            <a:r>
              <a:rPr lang="en-US" sz="5400" dirty="0" err="1"/>
              <a:t>Elif</a:t>
            </a:r>
            <a:r>
              <a:rPr lang="en-US" sz="5400" dirty="0"/>
              <a:t> &lt;something else is true&gt;:</a:t>
            </a:r>
          </a:p>
          <a:p>
            <a:r>
              <a:rPr lang="en-US" sz="5400" dirty="0"/>
              <a:t>	&lt;do this&gt;</a:t>
            </a:r>
          </a:p>
          <a:p>
            <a:r>
              <a:rPr lang="en-US" sz="5400" dirty="0"/>
              <a:t>Else:</a:t>
            </a:r>
          </a:p>
          <a:p>
            <a:r>
              <a:rPr lang="en-US" sz="5400" dirty="0"/>
              <a:t>	&lt;do that&gt;</a:t>
            </a:r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7301152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3CE36D-6161-574D-87BC-03240B177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4143374"/>
            <a:ext cx="16486093" cy="8362391"/>
          </a:xfrm>
        </p:spPr>
        <p:txBody>
          <a:bodyPr>
            <a:noAutofit/>
          </a:bodyPr>
          <a:lstStyle/>
          <a:p>
            <a:r>
              <a:rPr lang="en-US" sz="5400" dirty="0"/>
              <a:t>&lt;something is true&gt;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name == “Holly”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age &gt;= 10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color != “blue”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length == 7.5</a:t>
            </a:r>
          </a:p>
          <a:p>
            <a:endParaRPr lang="en-US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CA0EF-DA43-6743-AC0A-0673D679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BC710-6DD8-E648-A8C7-EBA8399F92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If-Then-Else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434A13-EE0A-3941-A6E2-D47D3C8F318E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132E4C-B811-8148-BD55-DE18DBE5DA43}"/>
              </a:ext>
            </a:extLst>
          </p:cNvPr>
          <p:cNvSpPr/>
          <p:nvPr/>
        </p:nvSpPr>
        <p:spPr>
          <a:xfrm>
            <a:off x="11919066" y="114032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983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3CE36D-6161-574D-87BC-03240B177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4143374"/>
            <a:ext cx="20816047" cy="8362391"/>
          </a:xfrm>
        </p:spPr>
        <p:txBody>
          <a:bodyPr>
            <a:noAutofit/>
          </a:bodyPr>
          <a:lstStyle/>
          <a:p>
            <a:r>
              <a:rPr lang="en-US" sz="5400" dirty="0"/>
              <a:t>Write a program that responds to a yes or no question:</a:t>
            </a:r>
          </a:p>
          <a:p>
            <a:pPr marL="914400" indent="-914400">
              <a:buAutoNum type="arabicPeriod"/>
            </a:pPr>
            <a:r>
              <a:rPr lang="en-US" sz="5400" dirty="0"/>
              <a:t>Create a variable called answer. Ask user to input the value by asking a yes or no question, like:</a:t>
            </a:r>
          </a:p>
          <a:p>
            <a:pPr marL="914400" indent="-914400">
              <a:buAutoNum type="arabicPeriod"/>
            </a:pPr>
            <a:r>
              <a:rPr lang="en-US" sz="5400" dirty="0"/>
              <a:t>Write an if-else statement,  with a different response based on the answer, like:</a:t>
            </a:r>
          </a:p>
          <a:p>
            <a:pPr marL="914400" indent="-914400">
              <a:buAutoNum type="arabicPeriod"/>
            </a:pPr>
            <a:endParaRPr lang="en-US" sz="5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CA0EF-DA43-6743-AC0A-0673D679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BC710-6DD8-E648-A8C7-EBA8399F92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Coding!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434A13-EE0A-3941-A6E2-D47D3C8F318E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132E4C-B811-8148-BD55-DE18DBE5DA43}"/>
              </a:ext>
            </a:extLst>
          </p:cNvPr>
          <p:cNvSpPr/>
          <p:nvPr/>
        </p:nvSpPr>
        <p:spPr>
          <a:xfrm>
            <a:off x="11919066" y="114032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9EEE9E-E99D-C142-AF12-089E3A47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055" y="7363759"/>
            <a:ext cx="13620173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20D77-3AC4-0642-A894-521A4299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345" y="10033484"/>
            <a:ext cx="7904071" cy="336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4686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30536C-E991-1E4C-81ED-6128C48EAB6C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E1BA3-A1FE-DA4E-9974-57B5F04C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The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D4D060-5577-B24F-AE10-5E86976B6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Choose your Own Adventure!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545BDD2-44D6-6643-B0DA-0D597424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6" y="4143374"/>
            <a:ext cx="10481234" cy="7777719"/>
          </a:xfrm>
        </p:spPr>
        <p:txBody>
          <a:bodyPr>
            <a:normAutofit/>
          </a:bodyPr>
          <a:lstStyle/>
          <a:p>
            <a:r>
              <a:rPr lang="en-US" sz="4400" b="1" dirty="0"/>
              <a:t>What is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/>
              <a:t>Create an interactive story, where the player chooses their own adventure!</a:t>
            </a:r>
          </a:p>
          <a:p>
            <a:r>
              <a:rPr lang="en-US" sz="4400" b="1" dirty="0"/>
              <a:t>What do I need?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 code editor, Python, and a compiler (online or installed on your computer).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35CCF-2AB4-E34A-B4F4-6C25358FE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8"/>
          <a:stretch/>
        </p:blipFill>
        <p:spPr>
          <a:xfrm>
            <a:off x="14166082" y="453580"/>
            <a:ext cx="8081818" cy="1301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027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D79019-A9E1-2336-26D8-7B570E7DA397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F3B7A-CF0A-1A9F-0EA2-F931FA73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9F26-9F2B-3880-F914-78C4B59877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Let’s Try a Text Adventure Game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151BB-DAAD-AF49-D91B-030DE929EBC0}"/>
              </a:ext>
            </a:extLst>
          </p:cNvPr>
          <p:cNvSpPr/>
          <p:nvPr/>
        </p:nvSpPr>
        <p:spPr>
          <a:xfrm>
            <a:off x="13067420" y="2340734"/>
            <a:ext cx="86613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hlinkClick r:id="rId2"/>
              </a:rPr>
              <a:t>https://</a:t>
            </a:r>
            <a:r>
              <a:rPr lang="en-US" sz="6000" dirty="0" err="1">
                <a:hlinkClick r:id="rId2"/>
              </a:rPr>
              <a:t>bit.ly</a:t>
            </a:r>
            <a:r>
              <a:rPr lang="en-US" sz="6000" dirty="0">
                <a:hlinkClick r:id="rId2"/>
              </a:rPr>
              <a:t>/</a:t>
            </a:r>
            <a:r>
              <a:rPr lang="en-US" sz="8000" dirty="0">
                <a:hlinkClick r:id="rId2"/>
              </a:rPr>
              <a:t>3vT6LbR</a:t>
            </a:r>
            <a:endParaRPr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44661-15C8-82D7-193C-982D660D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3682489"/>
            <a:ext cx="18846567" cy="9341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763192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5961076"/>
            <a:ext cx="9182731" cy="3461446"/>
          </a:xfrm>
        </p:spPr>
        <p:txBody>
          <a:bodyPr/>
          <a:lstStyle/>
          <a:p>
            <a:r>
              <a:rPr lang="en-US" dirty="0"/>
              <a:t>RECAP!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6980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06709E-00D7-5745-AE99-5070C41012B0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6BFA00-22B5-B544-BCAF-2F3EC068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BD77B-1CB0-4640-8562-1C44A3A7000D}"/>
              </a:ext>
            </a:extLst>
          </p:cNvPr>
          <p:cNvSpPr/>
          <p:nvPr/>
        </p:nvSpPr>
        <p:spPr>
          <a:xfrm>
            <a:off x="11919066" y="114226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FA11E-B915-9A4A-9D9B-EA06F503E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43" r="50188"/>
          <a:stretch/>
        </p:blipFill>
        <p:spPr>
          <a:xfrm>
            <a:off x="4666202" y="2758135"/>
            <a:ext cx="15168282" cy="1095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7235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06709E-00D7-5745-AE99-5070C41012B0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6BFA00-22B5-B544-BCAF-2F3EC068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BD77B-1CB0-4640-8562-1C44A3A7000D}"/>
              </a:ext>
            </a:extLst>
          </p:cNvPr>
          <p:cNvSpPr/>
          <p:nvPr/>
        </p:nvSpPr>
        <p:spPr>
          <a:xfrm>
            <a:off x="11919066" y="114226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FA11E-B915-9A4A-9D9B-EA06F503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59047"/>
            <a:ext cx="24663271" cy="97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0208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06709E-00D7-5745-AE99-5070C41012B0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6BFA00-22B5-B544-BCAF-2F3EC068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1A621A-9C7F-B141-8850-84669BEEC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82" y="3027829"/>
            <a:ext cx="10757087" cy="10429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DF2DC2-179F-A54B-9BD1-90E41C969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25" y="4150444"/>
            <a:ext cx="11458104" cy="74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1036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06709E-00D7-5745-AE99-5070C41012B0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FB13DF-3919-1240-BD8B-6582DFC46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Create a decision tree with: story title, opening narrative, and decisions. Keep it super short and simple for this first attempt! You can always add later.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Code it!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Debug it!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6BFA00-22B5-B544-BCAF-2F3EC068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6C59C2-C3A2-EF4F-85F3-6DC47A77BF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BD77B-1CB0-4640-8562-1C44A3A7000D}"/>
              </a:ext>
            </a:extLst>
          </p:cNvPr>
          <p:cNvSpPr/>
          <p:nvPr/>
        </p:nvSpPr>
        <p:spPr>
          <a:xfrm>
            <a:off x="11919066" y="114226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755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8D888B-CE47-4746-85BF-BCF9A79CAC45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ED56F4-BDC9-1948-90B7-4C867EB9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No hints here – you’ll have to rely on your notes!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7EB01-6A1D-454D-8875-8FF58DA2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Code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A5E8A4-9F3F-DE4D-A54C-EDF86597B4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Your first coding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71146788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1729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57FED4-972C-6A41-9F82-4662A9C6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to Try at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987E5-D07C-8843-A23C-AA25FA1BC3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Welcome to Band 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D1A45-8D74-F544-8FAC-4CDF1049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3738459"/>
            <a:ext cx="13796682" cy="74619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2E234F-BFAD-524D-94D6-5228A7331285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3448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FB6804-45E6-A54B-A03A-880FEC60912F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5C06D-E8FF-0B4B-B2FF-B1177D7D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to Try at Home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7A9D2-EBD4-474E-8BCB-CAE281F2B8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Big Scoop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2AC18-5DEC-4B46-9BBF-1D8176419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29" y="3867150"/>
            <a:ext cx="12814591" cy="911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7139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7461240"/>
            <a:ext cx="11751314" cy="3461446"/>
          </a:xfrm>
        </p:spPr>
        <p:txBody>
          <a:bodyPr/>
          <a:lstStyle/>
          <a:p>
            <a:r>
              <a:rPr lang="en-US" dirty="0"/>
              <a:t>TIME TO PUT AWAY OUR COMPUTERS!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6489"/>
            <a:ext cx="13173950" cy="254744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Neat and tidy, please!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Let’s leave this beautiful room as lovely as we found it!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8753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182163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7123233" y="2723508"/>
            <a:ext cx="11098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081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FB44F2-9E46-9C4F-9EA3-E614F41D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013048"/>
            <a:ext cx="21860434" cy="1041082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Variable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Function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Syntax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If-Then-Else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Bugs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Bells and Whistles</a:t>
            </a:r>
          </a:p>
          <a:p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0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495061-7CEF-1C44-AEAA-28D031D89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For each of the following variables, tell us: (1) Its name; (2) Its value; (3) Whether the value is an integer, float, or string. 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food = “bananas”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 err="1"/>
              <a:t>myScore</a:t>
            </a:r>
            <a:r>
              <a:rPr lang="en-US" sz="4400" dirty="0"/>
              <a:t> = 3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name = “Robbie”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age = 12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 err="1"/>
              <a:t>poolBall</a:t>
            </a:r>
            <a:r>
              <a:rPr lang="en-US" sz="4400" dirty="0"/>
              <a:t> = “8”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length = 6.5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endParaRPr lang="en-US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41FE3-D777-874B-BE85-73BA229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0F473-A972-CB4B-A351-CB4FE91A5A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97ED4-D47F-EF43-9B06-40D7F7768EF0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6050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495061-7CEF-1C44-AEAA-28D031D89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For each of the following functions, tell us (1) Its name; (2) What inputs go in between the parentheses; and (3) What it does with the inputs.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/>
              <a:t>print 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/>
              <a:t>input 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/>
              <a:t>int 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41FE3-D777-874B-BE85-73BA229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0F473-A972-CB4B-A351-CB4FE91A5A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97ED4-D47F-EF43-9B06-40D7F7768EF0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909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297ED4-D47F-EF43-9B06-40D7F7768EF0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495061-7CEF-1C44-AEAA-28D031D89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398258"/>
            <a:ext cx="20520211" cy="10317742"/>
          </a:xfrm>
        </p:spPr>
        <p:txBody>
          <a:bodyPr>
            <a:normAutofit/>
          </a:bodyPr>
          <a:lstStyle/>
          <a:p>
            <a:r>
              <a:rPr lang="en-US" sz="4800" dirty="0"/>
              <a:t>Will the following code create a BUG or will it run (correctly)?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name = “bananas”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food = bananas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score = “3” 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My score = 3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luv2Sail = “yes”</a:t>
            </a:r>
            <a:endParaRPr lang="en-US" sz="4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print (“I love cream cheese.”)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print (“I love eggs, too.”) (“and ham.”)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Print (But broccoli is the best.)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print (“Sue’s favorite food is {food}.”)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food = input (“What is your favorite food?”)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4400" dirty="0"/>
              <a:t>print f(“Breakfast rocks, especially {food}.”)</a:t>
            </a:r>
          </a:p>
          <a:p>
            <a:pPr marL="1143000" indent="-11430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endParaRPr lang="en-US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41FE3-D777-874B-BE85-73BA229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0F473-A972-CB4B-A351-CB4FE91A5A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8583992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BC6D76-60F1-EA4F-9241-BA380CADB1B7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F173C8-1FBB-6543-974A-9536301AF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Python already knows how to do basic math. What do these operators do?</a:t>
            </a:r>
          </a:p>
          <a:p>
            <a:pPr marL="571500" indent="-5715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0" dirty="0"/>
              <a:t>+</a:t>
            </a:r>
          </a:p>
          <a:p>
            <a:pPr marL="571500" indent="-5715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0" dirty="0"/>
              <a:t>-</a:t>
            </a:r>
          </a:p>
          <a:p>
            <a:pPr marL="571500" indent="-5715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0" dirty="0"/>
              <a:t>/</a:t>
            </a:r>
          </a:p>
          <a:p>
            <a:pPr marL="571500" indent="-5715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0" dirty="0"/>
              <a:t>*</a:t>
            </a:r>
          </a:p>
          <a:p>
            <a:pPr marL="571500" indent="-5715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0" dirty="0"/>
              <a:t>**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4C4DC-2D28-6643-A657-2108B403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50F812-1434-B147-879F-D554B71FB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62422615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E915C4-EAA3-C24F-B2DD-23E3A41F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41A67-04C3-4B46-9450-FAF389A11F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Operators: What will these lines of code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8E22B3-9047-CE44-B77A-521F57A2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print (3*6)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print (3**2)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print (”The answer is (4+5).”)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print (”The answer is {4+5}.”)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600" dirty="0"/>
              <a:t>print (</a:t>
            </a:r>
            <a:r>
              <a:rPr lang="en-US" sz="6600" dirty="0" err="1"/>
              <a:t>f”The</a:t>
            </a:r>
            <a:r>
              <a:rPr lang="en-US" sz="6600" dirty="0"/>
              <a:t> answer is {4+5}.”)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56FC8B-6DBF-F24D-9F1B-AAFF2C80F59F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3330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CB91B8-3DBF-DD44-8795-29CCF34D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F0032-0359-8048-B9F8-E0CB3679F4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Code Reading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2A90A-3203-E041-9F2E-FEB2EED28D50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6D75D-7AF6-6249-BD49-A16017467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4495940"/>
            <a:ext cx="13211735" cy="1506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E428B-958D-EA4E-A81B-EAEE6BB76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4" t="55601" r="41043" b="30855"/>
          <a:stretch/>
        </p:blipFill>
        <p:spPr>
          <a:xfrm>
            <a:off x="1990165" y="6945895"/>
            <a:ext cx="10478531" cy="7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4956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6135</TotalTime>
  <Words>848</Words>
  <Application>Microsoft Macintosh PowerPoint</Application>
  <PresentationFormat>Custom</PresentationFormat>
  <Paragraphs>146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Asap</vt:lpstr>
      <vt:lpstr>Calibri</vt:lpstr>
      <vt:lpstr>Open Sans</vt:lpstr>
      <vt:lpstr>Raleway Light</vt:lpstr>
      <vt:lpstr>Wingdings</vt:lpstr>
      <vt:lpstr>Flat design</vt:lpstr>
      <vt:lpstr>MicroMakers!</vt:lpstr>
      <vt:lpstr>RECAP!</vt:lpstr>
      <vt:lpstr>RECAP!</vt:lpstr>
      <vt:lpstr>RECAP!</vt:lpstr>
      <vt:lpstr>RECAP!</vt:lpstr>
      <vt:lpstr>RECAP!</vt:lpstr>
      <vt:lpstr>RECAP! </vt:lpstr>
      <vt:lpstr>RECAP!</vt:lpstr>
      <vt:lpstr>RECAP!</vt:lpstr>
      <vt:lpstr>RECAP!</vt:lpstr>
      <vt:lpstr>PYTHON</vt:lpstr>
      <vt:lpstr>Let’s Get Started</vt:lpstr>
      <vt:lpstr>CODE WARMUP</vt:lpstr>
      <vt:lpstr>IF-THEN-ELSE</vt:lpstr>
      <vt:lpstr>SYNTAX</vt:lpstr>
      <vt:lpstr>SYNTAX</vt:lpstr>
      <vt:lpstr>PRACTICE</vt:lpstr>
      <vt:lpstr>Step 1: The Project</vt:lpstr>
      <vt:lpstr>Step 2: How Does it Work?</vt:lpstr>
      <vt:lpstr>Step 2: How Does it Work?</vt:lpstr>
      <vt:lpstr>Step 2: How Does it Work?</vt:lpstr>
      <vt:lpstr>Step 2: How Does it Work?</vt:lpstr>
      <vt:lpstr>Step 2: How Does it Work?</vt:lpstr>
      <vt:lpstr>Step 3: Code It</vt:lpstr>
      <vt:lpstr>Step 4: Share Your Creation!</vt:lpstr>
      <vt:lpstr>Programs to Try at Home</vt:lpstr>
      <vt:lpstr>Programs to Try at Home</vt:lpstr>
      <vt:lpstr>TIME TO PUT AWAY OUR COMPUTERS!</vt:lpstr>
      <vt:lpstr>UNTIL NEXT TIME….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211</cp:revision>
  <dcterms:created xsi:type="dcterms:W3CDTF">2020-05-26T14:48:29Z</dcterms:created>
  <dcterms:modified xsi:type="dcterms:W3CDTF">2022-04-29T15:49:00Z</dcterms:modified>
  <cp:category/>
</cp:coreProperties>
</file>